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7" r:id="rId3"/>
    <p:sldId id="281" r:id="rId4"/>
    <p:sldId id="288" r:id="rId5"/>
    <p:sldId id="289" r:id="rId6"/>
    <p:sldId id="290" r:id="rId7"/>
    <p:sldId id="283" r:id="rId8"/>
    <p:sldId id="285" r:id="rId9"/>
    <p:sldId id="282" r:id="rId10"/>
    <p:sldId id="286" r:id="rId11"/>
    <p:sldId id="287" r:id="rId12"/>
    <p:sldId id="275" r:id="rId13"/>
    <p:sldId id="261" r:id="rId14"/>
    <p:sldId id="291" r:id="rId15"/>
    <p:sldId id="292" r:id="rId16"/>
    <p:sldId id="276" r:id="rId17"/>
    <p:sldId id="284" r:id="rId18"/>
    <p:sldId id="277" r:id="rId19"/>
    <p:sldId id="278" r:id="rId20"/>
    <p:sldId id="279" r:id="rId21"/>
    <p:sldId id="293" r:id="rId2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8DC66E6-AC7D-4AA1-880D-F8627648E4EB}">
          <p14:sldIdLst>
            <p14:sldId id="262"/>
            <p14:sldId id="257"/>
            <p14:sldId id="281"/>
            <p14:sldId id="288"/>
          </p14:sldIdLst>
        </p14:section>
        <p14:section name="Sección sin título" id="{6FE316AD-103D-41F7-A19B-506E45F4FCF6}">
          <p14:sldIdLst>
            <p14:sldId id="289"/>
            <p14:sldId id="290"/>
            <p14:sldId id="283"/>
            <p14:sldId id="285"/>
            <p14:sldId id="282"/>
            <p14:sldId id="286"/>
            <p14:sldId id="287"/>
            <p14:sldId id="275"/>
            <p14:sldId id="261"/>
            <p14:sldId id="291"/>
            <p14:sldId id="292"/>
            <p14:sldId id="276"/>
            <p14:sldId id="284"/>
            <p14:sldId id="277"/>
            <p14:sldId id="278"/>
            <p14:sldId id="279"/>
            <p14:sldId id="29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B030C9-C2C6-4221-86C4-2829EB40DF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1E740C-A8AC-4B76-9820-D0A11D3507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1FC312-677D-45A0-9A8F-D0ED07A63F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3AE00-571F-4613-BF43-2F0CC4A8E110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267328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4415F6-CF83-41D6-BAB5-047B741980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F64310-1765-4B98-8FDE-8A3A2CA348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DA99A4-5ECF-481B-9C12-BC1222BA3F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348F79-EED9-4C3A-8AB5-8EAC69FB2499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993850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7C301D-100E-46AB-B980-8B95513B37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DCD8E9-6DC5-4351-B498-A41A2A4BF9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AF88CA-3DF0-4B1F-8ECD-07D36717E8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953E11-DDC7-435A-934E-4DEB65400962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045513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18E0E5-7D47-4098-8B3A-F548C5407B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45C840-D23F-4D23-842A-E2E4711D17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DFACE4-F5C8-4DF4-B0A3-8476568CD6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EDC964-D88B-4401-AA3D-80080E2CF61C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57095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C16EB4-8B12-4314-AE58-B63379244E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65980E-F34B-48CA-9F82-E998D22F25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201AFE-35C4-452A-9715-C3BE629C51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F54D95-E921-4289-9640-5A05EB504110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67103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F8FE0B-31CC-499F-9A18-8DE7666CCC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D5A71A-43E5-4ABA-8F99-7F99462436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56D9D1-226B-40C2-8110-975681774E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C18036-8F25-4298-8CD5-F32774BEC223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58001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885BC3B-3483-478B-AEB4-79985C4F34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6FB7E71-DA4D-4D32-B877-E3B5BFDCB2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8CEFE1A-1778-47FE-8562-5AC64904AA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13023-B5BC-46D0-BBBD-E1326C4E8482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795292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A953BC8-0328-44E6-A70B-4EED9B59BE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5FE925B-6B21-46A0-9848-F427A0D7FD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3DB45F8-4704-4AA5-B396-7C15EC002A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0BA9AC-0A89-46F5-B5E5-A741E770FD48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229992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A317416-1191-453B-8DE7-EFC275FE9A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3689048-F6E5-4320-8CBE-32E7752440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C30B776-677D-4579-B621-CA4B6196CE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E22044-0E9D-4A83-B3F0-35E0D0E5124D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80746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5C8C09-77F5-4128-AEE7-9EBB2B8552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3BEF53-F744-4561-94ED-C6E5F2A14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5056E4-E9C0-4DE1-9E93-2831665527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271175-8B1F-44BF-8AA1-D62005F1A0AE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412575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266180-89BC-4A90-A295-1290FCD7EA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E288F4-0133-4F38-B712-5935F4B56A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4B0B27-6A95-49DF-BB9A-0567D48D71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CE79D7-577B-46BB-AEDA-22C915AF0746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116643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7AC0E52-EB26-4AFE-AFA5-9417B0F0A5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29B6B48-229D-4FEF-822C-45B0DEC2AF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/>
              <a:t>Haga clic para modificar el estilo de texto del patrón</a:t>
            </a:r>
          </a:p>
          <a:p>
            <a:pPr lvl="1"/>
            <a:r>
              <a:rPr lang="es-ES" altLang="es-MX"/>
              <a:t>Segundo nivel</a:t>
            </a:r>
          </a:p>
          <a:p>
            <a:pPr lvl="2"/>
            <a:r>
              <a:rPr lang="es-ES" altLang="es-MX"/>
              <a:t>Tercer nivel</a:t>
            </a:r>
          </a:p>
          <a:p>
            <a:pPr lvl="3"/>
            <a:r>
              <a:rPr lang="es-ES" altLang="es-MX"/>
              <a:t>Cuarto nivel</a:t>
            </a:r>
          </a:p>
          <a:p>
            <a:pPr lvl="4"/>
            <a:r>
              <a:rPr lang="es-ES" altLang="es-MX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6371893-F7A6-42E1-879F-1F3610CE0E7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0900F2F-0886-4904-9361-7056EE965D8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566D625-11A4-4DBD-A4CC-E2DE4EA9A00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04206C8-21F8-4E9F-B81B-1C70E45AC82C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55049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1282727-38C1-4D5C-8487-4B46089F08A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9201" y="852873"/>
            <a:ext cx="2878883" cy="268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60D565C-919A-44D1-969D-84F0F8E41FDA}"/>
              </a:ext>
            </a:extLst>
          </p:cNvPr>
          <p:cNvSpPr txBox="1"/>
          <p:nvPr/>
        </p:nvSpPr>
        <p:spPr>
          <a:xfrm>
            <a:off x="3403041" y="3195375"/>
            <a:ext cx="53859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dirty="0">
                <a:latin typeface="AR CHRISTY" panose="02000000000000000000" pitchFamily="2" charset="0"/>
              </a:rPr>
              <a:t>Rompiendo Reglas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3E7D90-2D57-4273-8F2A-7B4E1F97B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62793"/>
            <a:ext cx="5612091" cy="1214797"/>
          </a:xfrm>
        </p:spPr>
        <p:txBody>
          <a:bodyPr/>
          <a:lstStyle/>
          <a:p>
            <a:r>
              <a:rPr lang="es-MX" b="1" dirty="0">
                <a:latin typeface="AR CENA" panose="02000000000000000000" pitchFamily="2" charset="0"/>
              </a:rPr>
              <a:t>Para no olvidar 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B81621-94BB-4C31-A543-2BA8C79F2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5303" y="1228997"/>
            <a:ext cx="5364480" cy="4400005"/>
          </a:xfrm>
        </p:spPr>
        <p:txBody>
          <a:bodyPr/>
          <a:lstStyle/>
          <a:p>
            <a:pPr marL="0" indent="0" algn="ctr">
              <a:buNone/>
            </a:pPr>
            <a:r>
              <a:rPr lang="es-MX" sz="2800" b="1" dirty="0"/>
              <a:t>Obesidad infantil</a:t>
            </a:r>
          </a:p>
          <a:p>
            <a:pPr marL="0" indent="0" algn="ctr">
              <a:buNone/>
            </a:pPr>
            <a:r>
              <a:rPr lang="es-MX" sz="2400" dirty="0"/>
              <a:t>El sedentarismo que implica el uso de las tecnologías es un problema que está aumentando entre los niños. Obesidad lleva a problemas de salud como la diabetes, vasculares y cardíacos.</a:t>
            </a:r>
          </a:p>
          <a:p>
            <a:endParaRPr lang="es-MX" dirty="0"/>
          </a:p>
        </p:txBody>
      </p:sp>
      <p:pic>
        <p:nvPicPr>
          <p:cNvPr id="1026" name="Picture 2" descr="La obesidad sería un factor clave para mortalidad por Covid-19">
            <a:extLst>
              <a:ext uri="{FF2B5EF4-FFF2-40B4-BE49-F238E27FC236}">
                <a16:creationId xmlns:a16="http://schemas.microsoft.com/office/drawing/2014/main" id="{B4318951-2A8C-4130-A877-3EB4BC164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07150"/>
            <a:ext cx="6056710" cy="339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94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07D26-56F3-4588-9B4B-4F09510A7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latin typeface="AR CENA" panose="02000000000000000000" pitchFamily="2" charset="0"/>
              </a:rPr>
              <a:t>Para no olvidar 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C5EAEE-B8FE-48EC-9E07-FE6641A41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706252"/>
            <a:ext cx="5547360" cy="4485542"/>
          </a:xfrm>
        </p:spPr>
        <p:txBody>
          <a:bodyPr/>
          <a:lstStyle/>
          <a:p>
            <a:pPr marL="0" indent="0" algn="ctr">
              <a:buNone/>
            </a:pPr>
            <a:r>
              <a:rPr lang="es-MX" sz="2800" b="1" dirty="0"/>
              <a:t>Alteraciones del sueño infantil</a:t>
            </a:r>
          </a:p>
          <a:p>
            <a:pPr marL="0" indent="0" algn="ctr">
              <a:buNone/>
            </a:pPr>
            <a:endParaRPr lang="es-MX" sz="2400" dirty="0"/>
          </a:p>
          <a:p>
            <a:pPr marL="0" indent="0" algn="ctr">
              <a:buNone/>
            </a:pPr>
            <a:r>
              <a:rPr lang="es-MX" sz="2400" dirty="0"/>
              <a:t>Estudios revelan que la mayoría de los padres no supervisan el uso de la tecnología a sus hijos, en sus habitaciones, con lo que se observa que los niños tienen más dificultades para conciliar el sueño. La falta de sueño afectará negativamente a su rendimiento académico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9A3380E-F38E-4355-8E64-1FEB90FFE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303" y="2244362"/>
            <a:ext cx="48768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2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>
            <a:extLst>
              <a:ext uri="{FF2B5EF4-FFF2-40B4-BE49-F238E27FC236}">
                <a16:creationId xmlns:a16="http://schemas.microsoft.com/office/drawing/2014/main" id="{74EC7F88-FB53-42BF-A9A3-EBC119EF9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5866614" cy="1101675"/>
          </a:xfrm>
        </p:spPr>
        <p:txBody>
          <a:bodyPr wrap="square" anchor="ctr">
            <a:normAutofit/>
          </a:bodyPr>
          <a:lstStyle/>
          <a:p>
            <a:pPr eaLnBrk="1" hangingPunct="1"/>
            <a:r>
              <a:rPr lang="es-MX" b="1" dirty="0">
                <a:latin typeface="AR CENA" panose="02000000000000000000" pitchFamily="2" charset="0"/>
              </a:rPr>
              <a:t>Para no olvidar </a:t>
            </a:r>
            <a:endParaRPr lang="es-MX" altLang="es-MX" dirty="0">
              <a:latin typeface="AR CENA" panose="02000000000000000000" pitchFamily="2" charset="0"/>
            </a:endParaRPr>
          </a:p>
        </p:txBody>
      </p:sp>
      <p:pic>
        <p:nvPicPr>
          <p:cNvPr id="2050" name="Picture 2" descr="Niños con enfermedades mentales son tratados por médicos de atención  primaria por falta de psiquiatras infantiles | Linea Vital">
            <a:extLst>
              <a:ext uri="{FF2B5EF4-FFF2-40B4-BE49-F238E27FC236}">
                <a16:creationId xmlns:a16="http://schemas.microsoft.com/office/drawing/2014/main" id="{E2ED40CC-1827-4342-8CC9-0C671C756F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" r="20003" b="-3"/>
          <a:stretch/>
        </p:blipFill>
        <p:spPr bwMode="auto">
          <a:xfrm>
            <a:off x="609600" y="1600201"/>
            <a:ext cx="5384800" cy="452596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2291" name="2 Marcador de contenido">
            <a:extLst>
              <a:ext uri="{FF2B5EF4-FFF2-40B4-BE49-F238E27FC236}">
                <a16:creationId xmlns:a16="http://schemas.microsoft.com/office/drawing/2014/main" id="{D61BED15-6D97-4659-8521-129121EBD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7283" y="440704"/>
            <a:ext cx="5384800" cy="4525963"/>
          </a:xfrm>
        </p:spPr>
        <p:txBody>
          <a:bodyPr wrap="square" anchor="t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s-MX" b="1" dirty="0"/>
              <a:t>Enfermedad mental</a:t>
            </a:r>
          </a:p>
          <a:p>
            <a:pPr marL="0" indent="0" algn="ctr">
              <a:lnSpc>
                <a:spcPct val="90000"/>
              </a:lnSpc>
              <a:buNone/>
            </a:pPr>
            <a:endParaRPr lang="es-MX" b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s-MX" sz="2400" dirty="0"/>
              <a:t>Algunos estudios comprueban que el uso excesivo de las nuevas tecnologías está aumentando las tasas de depresión y ansiedad infantil, trastornos de vinculación, déficit de atención, trastorno bipolar, psicosis y otros problemas de conducta infantil.</a:t>
            </a:r>
          </a:p>
          <a:p>
            <a:pPr algn="ctr" eaLnBrk="1" hangingPunct="1">
              <a:lnSpc>
                <a:spcPct val="90000"/>
              </a:lnSpc>
            </a:pPr>
            <a:endParaRPr lang="es-MX" altLang="es-MX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>
            <a:extLst>
              <a:ext uri="{FF2B5EF4-FFF2-40B4-BE49-F238E27FC236}">
                <a16:creationId xmlns:a16="http://schemas.microsoft.com/office/drawing/2014/main" id="{FD67B274-1078-4862-BBA6-1EA7324B3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b="1" dirty="0">
                <a:latin typeface="AR CENA" panose="02000000000000000000" pitchFamily="2" charset="0"/>
              </a:rPr>
              <a:t>Para no olvidar </a:t>
            </a:r>
            <a:endParaRPr lang="es-MX" altLang="es-MX" dirty="0"/>
          </a:p>
        </p:txBody>
      </p:sp>
      <p:sp>
        <p:nvSpPr>
          <p:cNvPr id="11267" name="2 Marcador de contenido">
            <a:extLst>
              <a:ext uri="{FF2B5EF4-FFF2-40B4-BE49-F238E27FC236}">
                <a16:creationId xmlns:a16="http://schemas.microsoft.com/office/drawing/2014/main" id="{1F8B361A-E7C7-4BAF-B23D-6FDA28D05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1566" y="1417638"/>
            <a:ext cx="6130834" cy="4312919"/>
          </a:xfrm>
        </p:spPr>
        <p:txBody>
          <a:bodyPr/>
          <a:lstStyle/>
          <a:p>
            <a:pPr marL="0" indent="0" algn="ctr">
              <a:buNone/>
            </a:pPr>
            <a:r>
              <a:rPr lang="es-MX" sz="2400" b="1" dirty="0"/>
              <a:t>Conductas agresivas en la infancia</a:t>
            </a:r>
          </a:p>
          <a:p>
            <a:pPr marL="0" indent="0" algn="ctr">
              <a:buNone/>
            </a:pPr>
            <a:r>
              <a:rPr lang="es-MX" sz="2400" dirty="0"/>
              <a:t>La exposición de los niños a contenidos violentos y agresivos, puede alterar su conducta. Los niños imitan todo y a todos. Así que hay que vigilar el uso y la navegación de los niño en móviles o tabletas.</a:t>
            </a:r>
          </a:p>
          <a:p>
            <a:pPr eaLnBrk="1" hangingPunct="1"/>
            <a:endParaRPr lang="es-MX" altLang="es-MX" dirty="0"/>
          </a:p>
        </p:txBody>
      </p:sp>
      <p:pic>
        <p:nvPicPr>
          <p:cNvPr id="3074" name="Picture 2" descr="Gobierno advierte que 40 de cada 100 niños, entre 7 y 11 años de edad,  tienen problemas que podrían afectar su salud mental » Zenú Radio » El  encuentro de dos mundos">
            <a:extLst>
              <a:ext uri="{FF2B5EF4-FFF2-40B4-BE49-F238E27FC236}">
                <a16:creationId xmlns:a16="http://schemas.microsoft.com/office/drawing/2014/main" id="{DB3DE8B2-387A-49B2-A904-B94550BC4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16" y="1743075"/>
            <a:ext cx="504825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8DC1C6-C44E-44B8-AF29-06B69F8D4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latin typeface="AR CENA" panose="02000000000000000000" pitchFamily="2" charset="0"/>
              </a:rPr>
              <a:t>Para no olvidar 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7C0204-C785-4685-ABE6-4DE1E23E8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188" y="1486989"/>
            <a:ext cx="6548846" cy="4069079"/>
          </a:xfrm>
        </p:spPr>
        <p:txBody>
          <a:bodyPr/>
          <a:lstStyle/>
          <a:p>
            <a:pPr marL="0" indent="0" algn="ctr">
              <a:buNone/>
            </a:pPr>
            <a:r>
              <a:rPr lang="es-MX" b="1" dirty="0"/>
              <a:t>Falta o déficit de atención</a:t>
            </a:r>
          </a:p>
          <a:p>
            <a:pPr marL="0" indent="0" algn="ctr">
              <a:buNone/>
            </a:pPr>
            <a:r>
              <a:rPr lang="es-MX" sz="2600" dirty="0"/>
              <a:t>El uso excesivo de las nuevas tecnologías puede contribuir a déficit de atención, disminuir la concentración y la memoria de los niños, gracias a la gran velocidad de sus contenidos. </a:t>
            </a:r>
          </a:p>
          <a:p>
            <a:endParaRPr lang="es-MX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87CEE35-370B-4780-AC0B-3C8D85743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2" y="1486989"/>
            <a:ext cx="4761636" cy="357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0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ACC8F8-5C2D-42F3-AAF4-EB55BC76B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latin typeface="AR CENA" panose="02000000000000000000" pitchFamily="2" charset="0"/>
              </a:rPr>
              <a:t>Para no olvidar 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9B6315-C1B9-4AE2-BAC7-10AF059A6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5966" y="1417638"/>
            <a:ext cx="5216434" cy="4470280"/>
          </a:xfrm>
        </p:spPr>
        <p:txBody>
          <a:bodyPr/>
          <a:lstStyle/>
          <a:p>
            <a:pPr marL="0" indent="0" algn="ctr">
              <a:buNone/>
            </a:pPr>
            <a:r>
              <a:rPr lang="es-MX" sz="2800" b="1" dirty="0"/>
              <a:t>Adicción infantil</a:t>
            </a:r>
          </a:p>
          <a:p>
            <a:pPr marL="0" indent="0" algn="ctr">
              <a:buNone/>
            </a:pPr>
            <a:endParaRPr lang="es-MX" sz="2800" b="1" dirty="0"/>
          </a:p>
          <a:p>
            <a:pPr marL="0" indent="0" algn="ctr">
              <a:buNone/>
            </a:pPr>
            <a:r>
              <a:rPr lang="es-MX" sz="2000" dirty="0"/>
              <a:t>Los estudios demuestran que uno de cada 11 niños de 8 a 18 años son adictos a las nuevas tecnologías. Cada vez que los niños usan dispositivos móviles, se separan de su entorno, de amigos y familiares.</a:t>
            </a:r>
          </a:p>
          <a:p>
            <a:pPr marL="0" indent="0" algn="ctr">
              <a:buNone/>
            </a:pPr>
            <a:endParaRPr lang="es-MX" sz="2400" dirty="0"/>
          </a:p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E1AB386-B96E-4AB4-8EB6-5E40A6405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57" y="1772130"/>
            <a:ext cx="5641943" cy="376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82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>
            <a:extLst>
              <a:ext uri="{FF2B5EF4-FFF2-40B4-BE49-F238E27FC236}">
                <a16:creationId xmlns:a16="http://schemas.microsoft.com/office/drawing/2014/main" id="{7A28808B-D477-4FD2-B1AF-A78957236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b="1" dirty="0">
                <a:latin typeface="AR CENA" panose="02000000000000000000" pitchFamily="2" charset="0"/>
              </a:rPr>
              <a:t>Para no olvidar </a:t>
            </a:r>
            <a:endParaRPr lang="es-MX" altLang="es-MX" dirty="0"/>
          </a:p>
        </p:txBody>
      </p:sp>
      <p:sp>
        <p:nvSpPr>
          <p:cNvPr id="13315" name="2 Marcador de contenido">
            <a:extLst>
              <a:ext uri="{FF2B5EF4-FFF2-40B4-BE49-F238E27FC236}">
                <a16:creationId xmlns:a16="http://schemas.microsoft.com/office/drawing/2014/main" id="{52257AC5-EE3C-48D5-9022-138743577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2390" y="1417320"/>
            <a:ext cx="4990010" cy="4023360"/>
          </a:xfrm>
        </p:spPr>
        <p:txBody>
          <a:bodyPr/>
          <a:lstStyle/>
          <a:p>
            <a:pPr marL="0" indent="0" algn="ctr">
              <a:buNone/>
            </a:pPr>
            <a:r>
              <a:rPr lang="es-MX" sz="2800" b="1" dirty="0"/>
              <a:t>Demasiada radiación</a:t>
            </a:r>
          </a:p>
          <a:p>
            <a:pPr marL="0" indent="0" algn="ctr">
              <a:buNone/>
            </a:pPr>
            <a:endParaRPr lang="es-MX" sz="1200" b="1" dirty="0"/>
          </a:p>
          <a:p>
            <a:pPr marL="0" indent="0" algn="ctr">
              <a:buNone/>
            </a:pPr>
            <a:r>
              <a:rPr lang="es-MX" sz="2000" dirty="0"/>
              <a:t>La Organización Mundial de la Salud clasifica los teléfonos celulares como un riesgo debido a la emisión de radiación. Los niños son más sensibles a estos agentes y existe el riesgo de contraer enfermedades como el cáncer.</a:t>
            </a:r>
          </a:p>
        </p:txBody>
      </p:sp>
      <p:pic>
        <p:nvPicPr>
          <p:cNvPr id="5122" name="Picture 2" descr="La tecnología y su uso excesivo en los chicos - ElDoce.tv">
            <a:extLst>
              <a:ext uri="{FF2B5EF4-FFF2-40B4-BE49-F238E27FC236}">
                <a16:creationId xmlns:a16="http://schemas.microsoft.com/office/drawing/2014/main" id="{162BA46F-165B-40BA-840E-09DA0DD10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12" y="1417320"/>
            <a:ext cx="6293166" cy="354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D4ED3D-C3F9-43D9-9037-1164F4686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2880" y="731679"/>
            <a:ext cx="3481004" cy="4075452"/>
          </a:xfrm>
        </p:spPr>
        <p:txBody>
          <a:bodyPr/>
          <a:lstStyle/>
          <a:p>
            <a:pPr marL="0" indent="0" algn="ctr">
              <a:buNone/>
            </a:pPr>
            <a:r>
              <a:rPr lang="es-MX" sz="2800" b="1" dirty="0"/>
              <a:t>Sobreexposición</a:t>
            </a:r>
          </a:p>
          <a:p>
            <a:pPr marL="0" indent="0" algn="ctr">
              <a:buNone/>
            </a:pPr>
            <a:r>
              <a:rPr lang="es-MX" sz="2400" dirty="0"/>
              <a:t>La constante y sobreexposición de los niños a la tecnología les hacen vulnerables, explotables y expuestos a los abusos.</a:t>
            </a:r>
          </a:p>
          <a:p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69A1F0D-1690-46AD-9401-582F670A4773}"/>
              </a:ext>
            </a:extLst>
          </p:cNvPr>
          <p:cNvSpPr/>
          <p:nvPr/>
        </p:nvSpPr>
        <p:spPr>
          <a:xfrm>
            <a:off x="1123483" y="731679"/>
            <a:ext cx="32656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400" b="1" dirty="0">
                <a:latin typeface="AR CENA" panose="02000000000000000000" pitchFamily="2" charset="0"/>
              </a:rPr>
              <a:t>Para no olvidar </a:t>
            </a:r>
            <a:endParaRPr lang="es-MX" sz="4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946BE41-DCCA-4C77-B82F-E63E0B773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61" y="1629047"/>
            <a:ext cx="73342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39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>
            <a:extLst>
              <a:ext uri="{FF2B5EF4-FFF2-40B4-BE49-F238E27FC236}">
                <a16:creationId xmlns:a16="http://schemas.microsoft.com/office/drawing/2014/main" id="{E2E8CE27-40A4-4C49-9C8D-5718DF4F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b="1" dirty="0">
                <a:latin typeface="AR CENA" panose="02000000000000000000" pitchFamily="2" charset="0"/>
              </a:rPr>
              <a:t>Para no olvidar </a:t>
            </a:r>
            <a:endParaRPr lang="es-MX" altLang="es-MX" dirty="0"/>
          </a:p>
        </p:txBody>
      </p:sp>
      <p:sp>
        <p:nvSpPr>
          <p:cNvPr id="14339" name="2 Marcador de contenido">
            <a:extLst>
              <a:ext uri="{FF2B5EF4-FFF2-40B4-BE49-F238E27FC236}">
                <a16:creationId xmlns:a16="http://schemas.microsoft.com/office/drawing/2014/main" id="{EBCC9936-B63A-476A-8873-2CA2392F5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8171"/>
            <a:ext cx="5564777" cy="442799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s-MX" altLang="es-MX" b="1" dirty="0"/>
              <a:t>Apostadores</a:t>
            </a:r>
          </a:p>
          <a:p>
            <a:pPr marL="0" indent="0" algn="ctr" eaLnBrk="1" hangingPunct="1">
              <a:buNone/>
            </a:pPr>
            <a:r>
              <a:rPr lang="es-MX" altLang="es-MX" dirty="0"/>
              <a:t>La necesidad de pasar al siguiente nivel, y además tener ganancias económicas, los puede llevar a ser apostadores, y conseguir dinero.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126F020-B7FA-462E-8926-F3C99FFE8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594" y="1319752"/>
            <a:ext cx="4095934" cy="27319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>
            <a:extLst>
              <a:ext uri="{FF2B5EF4-FFF2-40B4-BE49-F238E27FC236}">
                <a16:creationId xmlns:a16="http://schemas.microsoft.com/office/drawing/2014/main" id="{DAAB6119-018D-4E50-AF02-D18CE0B1B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b="1" dirty="0">
                <a:latin typeface="AR CENA" panose="02000000000000000000" pitchFamily="2" charset="0"/>
              </a:rPr>
              <a:t>¿Qué debemos hacer?</a:t>
            </a:r>
          </a:p>
        </p:txBody>
      </p:sp>
      <p:sp>
        <p:nvSpPr>
          <p:cNvPr id="15363" name="2 Marcador de contenido">
            <a:extLst>
              <a:ext uri="{FF2B5EF4-FFF2-40B4-BE49-F238E27FC236}">
                <a16:creationId xmlns:a16="http://schemas.microsoft.com/office/drawing/2014/main" id="{2999362F-5AE7-44B2-973D-B139F2AB2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6984274" cy="4312919"/>
          </a:xfrm>
        </p:spPr>
        <p:txBody>
          <a:bodyPr/>
          <a:lstStyle/>
          <a:p>
            <a:pPr eaLnBrk="1" hangingPunct="1"/>
            <a:r>
              <a:rPr lang="es-MX" altLang="es-MX" sz="2800" dirty="0"/>
              <a:t>Crearles hábitos </a:t>
            </a:r>
          </a:p>
          <a:p>
            <a:pPr eaLnBrk="1" hangingPunct="1"/>
            <a:r>
              <a:rPr lang="es-MX" altLang="es-MX" sz="2800" dirty="0"/>
              <a:t>Establecer horarios</a:t>
            </a:r>
          </a:p>
          <a:p>
            <a:pPr eaLnBrk="1" hangingPunct="1"/>
            <a:r>
              <a:rPr lang="es-MX" altLang="es-MX" sz="2800" dirty="0"/>
              <a:t>Darles tareas en casa</a:t>
            </a:r>
          </a:p>
          <a:p>
            <a:pPr eaLnBrk="1" hangingPunct="1"/>
            <a:r>
              <a:rPr lang="es-MX" altLang="es-MX" sz="2800" dirty="0"/>
              <a:t>Tener a la vista el celular, computadora, dispositivos electrónicos</a:t>
            </a:r>
          </a:p>
          <a:p>
            <a:pPr eaLnBrk="1" hangingPunct="1"/>
            <a:r>
              <a:rPr lang="es-MX" altLang="es-MX" sz="2800" dirty="0"/>
              <a:t>Vigilar estrechamente lo que ven y con quien se comunican</a:t>
            </a:r>
          </a:p>
          <a:p>
            <a:pPr eaLnBrk="1" hangingPunct="1"/>
            <a:r>
              <a:rPr lang="es-MX" altLang="es-MX" sz="2800" dirty="0"/>
              <a:t>Utilizar </a:t>
            </a:r>
            <a:r>
              <a:rPr lang="es-MX" altLang="es-MX" sz="2800" dirty="0" err="1"/>
              <a:t>aaps</a:t>
            </a:r>
            <a:r>
              <a:rPr lang="es-MX" altLang="es-MX" sz="2800" dirty="0"/>
              <a:t> de apoyo </a:t>
            </a:r>
          </a:p>
          <a:p>
            <a:pPr eaLnBrk="1" hangingPunct="1"/>
            <a:endParaRPr lang="es-MX" altLang="es-MX" dirty="0"/>
          </a:p>
          <a:p>
            <a:pPr eaLnBrk="1" hangingPunct="1"/>
            <a:endParaRPr lang="es-MX" altLang="es-MX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Rectangle 25">
            <a:extLst>
              <a:ext uri="{FF2B5EF4-FFF2-40B4-BE49-F238E27FC236}">
                <a16:creationId xmlns:a16="http://schemas.microsoft.com/office/drawing/2014/main" id="{21EA7279-6752-4A7F-BB5F-D74C6B6DCEF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42127" y="1780616"/>
            <a:ext cx="10363200" cy="1470025"/>
          </a:xfrm>
        </p:spPr>
        <p:txBody>
          <a:bodyPr/>
          <a:lstStyle/>
          <a:p>
            <a:pPr eaLnBrk="1" hangingPunct="1"/>
            <a:r>
              <a:rPr lang="es-UY" altLang="es-MX" sz="8000" dirty="0">
                <a:solidFill>
                  <a:schemeClr val="tx1"/>
                </a:solidFill>
                <a:latin typeface="AR CENA" panose="02000000000000000000" pitchFamily="2" charset="0"/>
              </a:rPr>
              <a:t>La Regla 3, 6, 9, 12 </a:t>
            </a:r>
            <a:br>
              <a:rPr lang="es-UY" altLang="es-MX" sz="8000" dirty="0">
                <a:solidFill>
                  <a:schemeClr val="tx1"/>
                </a:solidFill>
                <a:latin typeface="AR CENA" panose="02000000000000000000" pitchFamily="2" charset="0"/>
              </a:rPr>
            </a:br>
            <a:r>
              <a:rPr lang="es-UY" altLang="es-MX" sz="8000" dirty="0">
                <a:solidFill>
                  <a:schemeClr val="tx1"/>
                </a:solidFill>
                <a:latin typeface="AR CENA" panose="02000000000000000000" pitchFamily="2" charset="0"/>
              </a:rPr>
              <a:t>consistía en: </a:t>
            </a:r>
            <a:endParaRPr lang="es-ES" altLang="es-MX" sz="8000" dirty="0">
              <a:solidFill>
                <a:schemeClr val="tx1"/>
              </a:solidFill>
              <a:latin typeface="AR CENA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>
            <a:extLst>
              <a:ext uri="{FF2B5EF4-FFF2-40B4-BE49-F238E27FC236}">
                <a16:creationId xmlns:a16="http://schemas.microsoft.com/office/drawing/2014/main" id="{E00EAEAE-2E4A-4A86-8622-2642A5EA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1143000"/>
          </a:xfrm>
        </p:spPr>
        <p:txBody>
          <a:bodyPr/>
          <a:lstStyle/>
          <a:p>
            <a:pPr eaLnBrk="1" hangingPunct="1"/>
            <a:r>
              <a:rPr lang="es-MX" altLang="es-MX" dirty="0"/>
              <a:t>Instrumentos de apoyo</a:t>
            </a:r>
          </a:p>
        </p:txBody>
      </p:sp>
      <p:sp>
        <p:nvSpPr>
          <p:cNvPr id="16387" name="2 Marcador de contenido">
            <a:extLst>
              <a:ext uri="{FF2B5EF4-FFF2-40B4-BE49-F238E27FC236}">
                <a16:creationId xmlns:a16="http://schemas.microsoft.com/office/drawing/2014/main" id="{9E8996EE-E7D3-4D3D-ACA4-491881A3F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807" y="971195"/>
            <a:ext cx="8377030" cy="4634948"/>
          </a:xfrm>
        </p:spPr>
        <p:txBody>
          <a:bodyPr/>
          <a:lstStyle/>
          <a:p>
            <a:pPr marL="0" indent="0">
              <a:buNone/>
            </a:pPr>
            <a:endParaRPr lang="es-MX" sz="1200" b="1" dirty="0"/>
          </a:p>
          <a:p>
            <a:r>
              <a:rPr lang="es-MX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es-MX" sz="1500" b="1" u="sng" dirty="0" err="1"/>
              <a:t>Qustodio</a:t>
            </a:r>
            <a:r>
              <a:rPr lang="es-MX" sz="1500" b="1" dirty="0"/>
              <a:t> </a:t>
            </a:r>
            <a:r>
              <a:rPr lang="es-MX" sz="1500" dirty="0"/>
              <a:t>Una gran opción de control parental en todos los dispositivos,  esta aplicación puede bloquear todos los contenidos inadecuados que desee, </a:t>
            </a:r>
            <a:r>
              <a:rPr lang="es-MX" sz="1500" dirty="0" err="1"/>
              <a:t>ademas</a:t>
            </a:r>
            <a:r>
              <a:rPr lang="es-MX" sz="1500" dirty="0"/>
              <a:t> podrá establecer reglas y horarios para la navegación del menor  en internet.</a:t>
            </a:r>
          </a:p>
          <a:p>
            <a:r>
              <a:rPr lang="es-MX" sz="1500" b="1" u="sng" dirty="0" err="1"/>
              <a:t>Kidlogger</a:t>
            </a:r>
            <a:r>
              <a:rPr lang="es-MX" sz="1500" dirty="0"/>
              <a:t>  Registra la actividad de los niños en internet  es una herramienta que además de rastrear lo que los menores escriban y las paginas web que visite, también podrás </a:t>
            </a:r>
            <a:r>
              <a:rPr lang="es-MX" sz="1500" dirty="0" err="1"/>
              <a:t>visualizer</a:t>
            </a:r>
            <a:r>
              <a:rPr lang="es-MX" sz="1500" dirty="0"/>
              <a:t> un registro de los programas que utilizan y cualquier captura de pantalla que pueda hacer.</a:t>
            </a:r>
          </a:p>
          <a:p>
            <a:r>
              <a:rPr lang="es-MX" sz="1500" b="1" u="sng" dirty="0" err="1"/>
              <a:t>Zoodles</a:t>
            </a:r>
            <a:r>
              <a:rPr lang="es-MX" sz="1500" b="1" dirty="0"/>
              <a:t> – </a:t>
            </a:r>
            <a:r>
              <a:rPr lang="es-MX" sz="1500" dirty="0"/>
              <a:t>El navegador más recomendable para niños completamente gratis diseñado para niños de entre 2 y 8 años que cuenta con una infinidad de características interesantes con todo lo necesario para que los niños más pequeños naveguen de una forma más segura sin enfrentarse a contenido inapropiado en la red.</a:t>
            </a:r>
          </a:p>
          <a:p>
            <a:r>
              <a:rPr lang="es-MX" sz="1500" b="1" dirty="0">
                <a:latin typeface="Merriweather"/>
              </a:rPr>
              <a:t>Filtrar</a:t>
            </a:r>
            <a:r>
              <a:rPr lang="es-MX" sz="1500" dirty="0">
                <a:latin typeface="Merriweather"/>
              </a:rPr>
              <a:t> los contenidos para evitar visitas no deseadas</a:t>
            </a:r>
            <a:r>
              <a:rPr lang="es-MX" sz="1500" b="1" dirty="0"/>
              <a:t> </a:t>
            </a:r>
          </a:p>
          <a:p>
            <a:r>
              <a:rPr lang="es-MX" sz="1500" b="1" dirty="0"/>
              <a:t>Windows vista</a:t>
            </a:r>
            <a:r>
              <a:rPr lang="es-MX" sz="1500" dirty="0"/>
              <a:t> permite asignar a cada usuario un tiempo determinado de navegación, restringirle el uso de determinadas aplicaciones y ver luego qué sitios ha visitado y qué actividades ha realizado.</a:t>
            </a:r>
          </a:p>
          <a:p>
            <a:r>
              <a:rPr lang="es-MX" sz="1500" b="1" dirty="0" err="1"/>
              <a:t>Crawler</a:t>
            </a:r>
            <a:r>
              <a:rPr lang="es-MX" sz="1500" b="1" dirty="0"/>
              <a:t> Parental Control, </a:t>
            </a:r>
            <a:r>
              <a:rPr lang="es-MX" sz="1500" dirty="0"/>
              <a:t> es gratis y  permite limitar las horas de conexión así como las aplicaciones se pueden utilizar y los sitios que se pueden visitar.</a:t>
            </a:r>
            <a:r>
              <a:rPr lang="es-MX" sz="1500" b="1" dirty="0"/>
              <a:t> </a:t>
            </a:r>
          </a:p>
          <a:p>
            <a:r>
              <a:rPr lang="es-MX" sz="1500" b="1" dirty="0" err="1"/>
              <a:t>Gubble</a:t>
            </a:r>
            <a:r>
              <a:rPr lang="es-MX" sz="1500" b="1" dirty="0"/>
              <a:t>.</a:t>
            </a:r>
            <a:r>
              <a:rPr lang="es-MX" sz="1500" dirty="0"/>
              <a:t> (www.glubble.com) herramienta creada para ayudar a los padres a impedir que sus hijos accedan a contenidos no aptos para menores.</a:t>
            </a:r>
          </a:p>
          <a:p>
            <a:r>
              <a:rPr lang="es-MX" sz="1500" dirty="0"/>
              <a:t>Existen mas aplicaciones son fáciles de usar o se pueden utilizar tutoriales para su manejo</a:t>
            </a:r>
          </a:p>
          <a:p>
            <a:endParaRPr lang="es-MX" sz="1200" dirty="0"/>
          </a:p>
          <a:p>
            <a:endParaRPr lang="es-MX" sz="1200" dirty="0"/>
          </a:p>
          <a:p>
            <a:endParaRPr lang="es-MX" sz="1200" dirty="0"/>
          </a:p>
          <a:p>
            <a:endParaRPr lang="es-MX" sz="1200" dirty="0">
              <a:latin typeface="Merriweather"/>
            </a:endParaRPr>
          </a:p>
          <a:p>
            <a:endParaRPr lang="es-MX" sz="1200" dirty="0"/>
          </a:p>
          <a:p>
            <a:r>
              <a:rPr lang="es-MX" sz="1200" dirty="0"/>
              <a:t> </a:t>
            </a:r>
          </a:p>
          <a:p>
            <a:endParaRPr lang="es-MX" sz="1200" b="1" dirty="0"/>
          </a:p>
          <a:p>
            <a:endParaRPr lang="es-MX" altLang="es-MX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600202"/>
            <a:ext cx="10728960" cy="2279468"/>
          </a:xfrm>
        </p:spPr>
        <p:txBody>
          <a:bodyPr/>
          <a:lstStyle/>
          <a:p>
            <a:pPr marL="0" indent="0" algn="ctr">
              <a:buNone/>
            </a:pPr>
            <a:r>
              <a:rPr lang="es-MX" sz="4400" dirty="0"/>
              <a:t>“En el trabajo, eres reemplazable…</a:t>
            </a:r>
          </a:p>
          <a:p>
            <a:pPr marL="0" indent="0" algn="ctr">
              <a:buNone/>
            </a:pPr>
            <a:r>
              <a:rPr lang="es-MX" dirty="0"/>
              <a:t> </a:t>
            </a:r>
            <a:r>
              <a:rPr lang="es-MX" sz="4400" dirty="0"/>
              <a:t>pero como padre, eres irremplazable.”</a:t>
            </a:r>
            <a:br>
              <a:rPr lang="es-MX" sz="4400" dirty="0"/>
            </a:br>
            <a:r>
              <a:rPr lang="es-MX" dirty="0"/>
              <a:t>								</a:t>
            </a:r>
            <a:r>
              <a:rPr lang="es-MX" sz="1800" dirty="0"/>
              <a:t>    </a:t>
            </a:r>
            <a:r>
              <a:rPr lang="es-MX" sz="1800" dirty="0" err="1"/>
              <a:t>Maria</a:t>
            </a:r>
            <a:r>
              <a:rPr lang="es-MX" sz="1800" dirty="0"/>
              <a:t> </a:t>
            </a:r>
            <a:r>
              <a:rPr lang="es-MX" sz="1800" dirty="0" err="1"/>
              <a:t>Shriver</a:t>
            </a:r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4898571" y="4741817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3098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2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2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1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137" fill="hold">
                                          <p:stCondLst>
                                            <p:cond delay="113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1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90" decel="50000" autoRev="1" fill="hold">
                                          <p:stCondLst>
                                            <p:cond delay="113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40" fill="hold">
                                          <p:stCondLst>
                                            <p:cond delay="216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0BFF22-53B3-4BDD-923F-D4FB87949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925" y="286120"/>
            <a:ext cx="9624984" cy="1094490"/>
          </a:xfrm>
        </p:spPr>
        <p:txBody>
          <a:bodyPr/>
          <a:lstStyle/>
          <a:p>
            <a:pPr marL="0" indent="0">
              <a:buNone/>
            </a:pPr>
            <a:r>
              <a:rPr lang="es-MX" altLang="es-MX" sz="11500" b="1" dirty="0">
                <a:latin typeface="AR CENA" panose="02000000000000000000" pitchFamily="2" charset="0"/>
              </a:rPr>
              <a:t>NO</a:t>
            </a:r>
            <a:r>
              <a:rPr lang="es-MX" altLang="es-MX" sz="4400" dirty="0">
                <a:latin typeface="AR CENA" panose="02000000000000000000" pitchFamily="2" charset="0"/>
              </a:rPr>
              <a:t>  </a:t>
            </a:r>
            <a:r>
              <a:rPr lang="es-MX" altLang="es-MX" sz="3600" dirty="0">
                <a:latin typeface="AR CENA" panose="02000000000000000000" pitchFamily="2" charset="0"/>
              </a:rPr>
              <a:t> </a:t>
            </a:r>
            <a:r>
              <a:rPr lang="es-MX" altLang="es-MX" sz="4000" dirty="0">
                <a:latin typeface="AR CENA" panose="02000000000000000000" pitchFamily="2" charset="0"/>
              </a:rPr>
              <a:t>tv antes de los tres años</a:t>
            </a:r>
            <a:endParaRPr lang="es-MX" sz="2400" dirty="0">
              <a:latin typeface="AR CENA" panose="02000000000000000000" pitchFamily="2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AB13127-AD4D-4884-B637-C1D8B9857F7F}"/>
              </a:ext>
            </a:extLst>
          </p:cNvPr>
          <p:cNvSpPr/>
          <p:nvPr/>
        </p:nvSpPr>
        <p:spPr>
          <a:xfrm>
            <a:off x="746925" y="1659284"/>
            <a:ext cx="7613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MX" dirty="0"/>
            </a:br>
            <a:endParaRPr lang="es-MX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2999159-5289-4A73-8E77-799DB7AF37A5}"/>
              </a:ext>
            </a:extLst>
          </p:cNvPr>
          <p:cNvSpPr txBox="1"/>
          <p:nvPr/>
        </p:nvSpPr>
        <p:spPr>
          <a:xfrm>
            <a:off x="564527" y="1982449"/>
            <a:ext cx="79780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  <a:p>
            <a:r>
              <a:rPr lang="es-MX" dirty="0"/>
              <a:t>De acuerdo a las etapas de desarrollo del niño (a) debe desarrollar cinco etapas principalmente:</a:t>
            </a:r>
          </a:p>
          <a:p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 </a:t>
            </a:r>
            <a:r>
              <a:rPr lang="es-MX" b="1" dirty="0"/>
              <a:t>Crecimiento y desarrollo físico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/>
              <a:t>Pensamiento y razonamiento (desarrollo cognitivo)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/>
              <a:t>Desarrollo afectivo y social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/>
              <a:t>Desarrollo del lenguaje</a:t>
            </a:r>
          </a:p>
          <a:p>
            <a:r>
              <a:rPr lang="es-MX" b="1" dirty="0"/>
              <a:t>Desarrollo sensorial y motor,</a:t>
            </a:r>
            <a:r>
              <a:rPr lang="es-MX" dirty="0"/>
              <a:t> movimientos musculares más grandes (habilidades motoras gruesas). Más coordinación de músculos pequeños, lo que comprende las manos y los dedos (habilidades motoras finas).</a:t>
            </a:r>
          </a:p>
          <a:p>
            <a:endParaRPr lang="es-MX" dirty="0"/>
          </a:p>
          <a:p>
            <a:r>
              <a:rPr lang="es-MX" dirty="0"/>
              <a:t>Además los niños (as)  son capaces de absorber  toda la información que ven, incluyendo violencia y maltrato.</a:t>
            </a:r>
            <a:endParaRPr lang="es-MX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b="1" dirty="0"/>
          </a:p>
          <a:p>
            <a:r>
              <a:rPr lang="es-MX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07310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1E9B78-ED79-4A04-8E83-6D9FD4A12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384" y="361536"/>
            <a:ext cx="9829416" cy="1073330"/>
          </a:xfrm>
        </p:spPr>
        <p:txBody>
          <a:bodyPr/>
          <a:lstStyle/>
          <a:p>
            <a:pPr marL="0" indent="0">
              <a:buNone/>
            </a:pPr>
            <a:r>
              <a:rPr lang="es-MX" sz="11500" b="1" dirty="0">
                <a:latin typeface="AR CENA" panose="02000000000000000000" pitchFamily="2" charset="0"/>
              </a:rPr>
              <a:t>NO  </a:t>
            </a:r>
            <a:r>
              <a:rPr lang="es-MX" sz="3600" dirty="0">
                <a:latin typeface="AR CENA" panose="02000000000000000000" pitchFamily="2" charset="0"/>
              </a:rPr>
              <a:t>videojuegos antes de 6 años</a:t>
            </a:r>
            <a:endParaRPr lang="es-MX" sz="36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A892FB5-0DE4-41E5-B9CF-EF26A05FFB50}"/>
              </a:ext>
            </a:extLst>
          </p:cNvPr>
          <p:cNvSpPr txBox="1"/>
          <p:nvPr/>
        </p:nvSpPr>
        <p:spPr>
          <a:xfrm>
            <a:off x="374469" y="2055223"/>
            <a:ext cx="811638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De acuerdo a las etapas de desarrollo del niño (a) debe seguir desarrollando y consiguiendo:</a:t>
            </a:r>
          </a:p>
          <a:p>
            <a:endParaRPr lang="es-MX" sz="1400" dirty="0"/>
          </a:p>
          <a:p>
            <a:r>
              <a:rPr lang="es-MX" sz="1400" b="1" dirty="0"/>
              <a:t>Logros de movimiento </a:t>
            </a:r>
            <a:r>
              <a:rPr lang="es-MX" sz="1400" dirty="0"/>
              <a:t>Parar en un pie, brincar, dar volteretas, columpiarse, trepar</a:t>
            </a:r>
          </a:p>
          <a:p>
            <a:endParaRPr lang="es-MX" sz="1400" b="1" dirty="0"/>
          </a:p>
          <a:p>
            <a:r>
              <a:rPr lang="es-MX" sz="1400" b="1" dirty="0"/>
              <a:t>Logros y destrezas con las manos y los dedos  </a:t>
            </a:r>
            <a:r>
              <a:rPr lang="es-MX" sz="1400" dirty="0"/>
              <a:t>Copia patrones geométricos, dibuja a las personas con cuerpo, escribe algunas letras, se viste y desviste sin ayuda etc.</a:t>
            </a:r>
          </a:p>
          <a:p>
            <a:endParaRPr lang="es-MX" sz="1400" b="1" dirty="0"/>
          </a:p>
          <a:p>
            <a:r>
              <a:rPr lang="es-MX" sz="1400" b="1" dirty="0"/>
              <a:t>Logros del lenguaje: </a:t>
            </a:r>
            <a:r>
              <a:rPr lang="es-MX" sz="1400" dirty="0"/>
              <a:t>Recuerda parte de una historia, habla con oraciones, usa el tiempo futuro </a:t>
            </a:r>
            <a:r>
              <a:rPr lang="es-MX" sz="1400" dirty="0" err="1"/>
              <a:t>etc</a:t>
            </a:r>
            <a:endParaRPr lang="es-MX" sz="1400" dirty="0"/>
          </a:p>
          <a:p>
            <a:endParaRPr lang="es-MX" sz="1400" dirty="0"/>
          </a:p>
          <a:p>
            <a:r>
              <a:rPr lang="es-MX" sz="1400" b="1" dirty="0"/>
              <a:t>Logros cognitivos: </a:t>
            </a:r>
            <a:r>
              <a:rPr lang="es-MX" sz="1400" dirty="0"/>
              <a:t>Puede contar diez o más objetos, dice correctamente los colores, comprende mejor el concepto del tiempo</a:t>
            </a:r>
          </a:p>
          <a:p>
            <a:endParaRPr lang="es-MX" sz="1400" dirty="0"/>
          </a:p>
          <a:p>
            <a:r>
              <a:rPr lang="es-MX" sz="1400" b="1" dirty="0"/>
              <a:t>Logros sociales y emocionales: </a:t>
            </a:r>
            <a:r>
              <a:rPr lang="es-MX" sz="1400" dirty="0"/>
              <a:t>Quiere ser como sus amigos, canta, baila y </a:t>
            </a:r>
            <a:r>
              <a:rPr lang="es-MX" sz="1400" dirty="0" err="1"/>
              <a:t>actua</a:t>
            </a:r>
            <a:r>
              <a:rPr lang="es-MX" sz="1400" dirty="0"/>
              <a:t>, muestra más independencia, está consciente de su sexualidad</a:t>
            </a:r>
          </a:p>
          <a:p>
            <a:endParaRPr lang="es-MX" sz="1400" dirty="0"/>
          </a:p>
          <a:p>
            <a:r>
              <a:rPr lang="es-MX" sz="1400" dirty="0"/>
              <a:t>La violencia y la adrenalina surgen al pasar horas dedicados a llegar al siguiente nivel, una vez superado viene el golpe de endorfina que genera adicción a esta sustancia. </a:t>
            </a:r>
          </a:p>
          <a:p>
            <a:r>
              <a:rPr lang="es-MX" sz="1400" dirty="0"/>
              <a:t>Las tables, computadoras, celulares y demás dispositivos electrónicos al usarse en esta edad provocan la perdida de motricidad, principio fundamental de la lectoescritura, además algunos niños no “captan”  a distancia  la información ya que están acostumbrados a la información personalizada y selectiva. </a:t>
            </a:r>
          </a:p>
          <a:p>
            <a:endParaRPr lang="es-MX" sz="1400" dirty="0"/>
          </a:p>
          <a:p>
            <a:br>
              <a:rPr lang="es-MX" sz="1200" dirty="0"/>
            </a:b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3076789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D0D65E-BB43-4DAD-AFBD-BEBC3E21D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851" y="232957"/>
            <a:ext cx="9022080" cy="977536"/>
          </a:xfrm>
        </p:spPr>
        <p:txBody>
          <a:bodyPr/>
          <a:lstStyle/>
          <a:p>
            <a:pPr marL="0" indent="0">
              <a:buNone/>
            </a:pPr>
            <a:r>
              <a:rPr lang="es-MX" sz="11500" b="1" dirty="0">
                <a:latin typeface="AR CENA" panose="02000000000000000000" pitchFamily="2" charset="0"/>
              </a:rPr>
              <a:t>NO</a:t>
            </a:r>
            <a:r>
              <a:rPr lang="es-MX" b="1" dirty="0"/>
              <a:t> </a:t>
            </a:r>
            <a:r>
              <a:rPr lang="es-MX" dirty="0">
                <a:latin typeface="AR CENA" panose="02000000000000000000" pitchFamily="2" charset="0"/>
              </a:rPr>
              <a:t>Internet antes de los 9 años</a:t>
            </a:r>
            <a:endParaRPr lang="es-MX" sz="1400" b="1" dirty="0"/>
          </a:p>
          <a:p>
            <a:pPr marL="0" indent="0">
              <a:buNone/>
            </a:pPr>
            <a:r>
              <a:rPr lang="es-MX" sz="1600" b="1" dirty="0"/>
              <a:t>Crecimiento y desarrollo físico: </a:t>
            </a:r>
            <a:r>
              <a:rPr lang="es-MX" sz="1600" dirty="0"/>
              <a:t>Comienzan a manifestar un patrón de crecimiento relacionado con el sexo</a:t>
            </a:r>
          </a:p>
          <a:p>
            <a:pPr marL="0" indent="0">
              <a:buNone/>
            </a:pPr>
            <a:r>
              <a:rPr lang="es-MX" sz="1600" b="1" dirty="0"/>
              <a:t>Pensamiento y razonamiento: </a:t>
            </a:r>
            <a:r>
              <a:rPr lang="es-MX" sz="1600" dirty="0"/>
              <a:t>Pueden leer y  escribir. Pueden sumar y restar números, entender fracciones.</a:t>
            </a:r>
          </a:p>
          <a:p>
            <a:pPr marL="0" indent="0">
              <a:buNone/>
            </a:pPr>
            <a:r>
              <a:rPr lang="es-MX" sz="1600" b="1" dirty="0"/>
              <a:t>Desarrollo afectivo y social</a:t>
            </a:r>
            <a:r>
              <a:rPr lang="es-MX" sz="1600" dirty="0"/>
              <a:t>: Reconocen normas sociales básicas y conducta adecuada. Han adquirido un fuerte sentido de la empatía.</a:t>
            </a:r>
          </a:p>
          <a:p>
            <a:pPr marL="0" indent="0">
              <a:buNone/>
            </a:pPr>
            <a:r>
              <a:rPr lang="es-MX" sz="1600" b="1" dirty="0"/>
              <a:t>Desarrollo del lenguaje: </a:t>
            </a:r>
            <a:r>
              <a:rPr lang="es-MX" sz="1600" dirty="0"/>
              <a:t>Manifiestan características del habla que se encuentran casi a un nivel adulto.</a:t>
            </a:r>
          </a:p>
          <a:p>
            <a:pPr marL="0" indent="0">
              <a:buNone/>
            </a:pPr>
            <a:r>
              <a:rPr lang="es-MX" sz="1600" b="1" dirty="0"/>
              <a:t>Desarrollo sensorial y motor </a:t>
            </a:r>
            <a:r>
              <a:rPr lang="es-MX" sz="1600" dirty="0"/>
              <a:t>Disfrutan del juego activo, usar bicicleta, nadar y juegos de persecución.</a:t>
            </a:r>
          </a:p>
          <a:p>
            <a:pPr marL="0" indent="0">
              <a:buNone/>
            </a:pPr>
            <a:endParaRPr lang="es-MX" sz="1600" dirty="0"/>
          </a:p>
          <a:p>
            <a:pPr marL="0" indent="0">
              <a:buNone/>
            </a:pPr>
            <a:endParaRPr lang="es-MX" sz="1600" dirty="0"/>
          </a:p>
          <a:p>
            <a:pPr marL="0" indent="0">
              <a:buNone/>
            </a:pPr>
            <a:br>
              <a:rPr lang="es-MX" sz="1600" dirty="0"/>
            </a:br>
            <a:endParaRPr lang="es-MX" sz="16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3ECB2F5-911A-4A17-B413-A12DEE5E3A09}"/>
              </a:ext>
            </a:extLst>
          </p:cNvPr>
          <p:cNvSpPr/>
          <p:nvPr/>
        </p:nvSpPr>
        <p:spPr>
          <a:xfrm>
            <a:off x="661851" y="4912589"/>
            <a:ext cx="7428411" cy="2156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información no filtrada y con altos contenidos de violencia genera miedo, los niños menores de 9 años, no solo se asustan al ver escenas pornográficas y de violencia y en muchos casos no lo comentan con sus padres, al  navegar en internet sin tener  la edad apropiada y una guía puede alterar los conceptos fundamentales de la vida.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MX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0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0B2EA4-3A8E-420F-AF60-8E5E6D903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7" y="302625"/>
            <a:ext cx="10981509" cy="829490"/>
          </a:xfrm>
        </p:spPr>
        <p:txBody>
          <a:bodyPr/>
          <a:lstStyle/>
          <a:p>
            <a:pPr marL="0" indent="0">
              <a:buNone/>
            </a:pPr>
            <a:r>
              <a:rPr lang="es-MX" sz="13800" b="1" dirty="0">
                <a:latin typeface="AR CENA" panose="02000000000000000000" pitchFamily="2" charset="0"/>
              </a:rPr>
              <a:t>NO</a:t>
            </a:r>
            <a:r>
              <a:rPr lang="es-MX" sz="7200" dirty="0"/>
              <a:t> </a:t>
            </a:r>
            <a:r>
              <a:rPr lang="es-MX" sz="2800" dirty="0">
                <a:latin typeface="AR CENA" panose="02000000000000000000" pitchFamily="2" charset="0"/>
              </a:rPr>
              <a:t>Facebook y celular propio antes de los 12 años</a:t>
            </a:r>
          </a:p>
          <a:p>
            <a:pPr marL="0" indent="0">
              <a:buNone/>
            </a:pPr>
            <a:r>
              <a:rPr lang="es-MX" sz="1800" b="1" dirty="0"/>
              <a:t>Indicadores del desarrollo: </a:t>
            </a:r>
            <a:r>
              <a:rPr lang="es-MX" sz="1800" dirty="0"/>
              <a:t>Esta etapa está marcada por muchos cambios físicos, mentales, emocionales y sociales. </a:t>
            </a:r>
          </a:p>
          <a:p>
            <a:pPr marL="0" indent="0">
              <a:buNone/>
            </a:pPr>
            <a:r>
              <a:rPr lang="es-MX" sz="1800" b="1" dirty="0"/>
              <a:t>Razonamiento y aprendizaje: </a:t>
            </a:r>
            <a:r>
              <a:rPr lang="es-MX" sz="1800" dirty="0"/>
              <a:t>Hacen razonamientos más complejos, verbalizan mejor sus sentimientos.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48F4CDB-DDD5-46E2-81F5-C210E43B41DE}"/>
              </a:ext>
            </a:extLst>
          </p:cNvPr>
          <p:cNvSpPr/>
          <p:nvPr/>
        </p:nvSpPr>
        <p:spPr>
          <a:xfrm>
            <a:off x="505097" y="3603733"/>
            <a:ext cx="8273143" cy="2951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Tener celular propio con internet y sin vigilancia es permitir al chico (A) , poder acceder sin reparo a la pornografía  y a grupos destructivos, muchos adolescentes  están desarrollando adicción a la pornografía y esto genera daños en su personalidad.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Facebook nos da razones para no tenerlo antes de los 12 años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ilegal abrir Facebook antes de los 13 años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niños (as) no cuentan con un criterio para saber a quién agregan o no.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Agredir o poner comentarios desagradables, así como subir fotos comprometedoras puede acabar con su reputación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pederasta tarda 8 minutos en desvestir a un menor en una cámara web.</a:t>
            </a:r>
          </a:p>
        </p:txBody>
      </p:sp>
    </p:spTree>
    <p:extLst>
      <p:ext uri="{BB962C8B-B14F-4D97-AF65-F5344CB8AC3E}">
        <p14:creationId xmlns:p14="http://schemas.microsoft.com/office/powerpoint/2010/main" val="167614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6F6C05-1AE4-43F0-8714-FFAED1379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¿Cuándo cambiamos?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B294A6-99A5-4860-AEB1-9E8B3B8A7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9022080" cy="4365170"/>
          </a:xfrm>
        </p:spPr>
        <p:txBody>
          <a:bodyPr/>
          <a:lstStyle/>
          <a:p>
            <a:r>
              <a:rPr lang="es-MX" sz="2400" dirty="0"/>
              <a:t>Antes de la pandemia estas eran las razones de porque no usar los dispositivos electrónicos a estas edades, una vez que se inicio la escuela a distancia las reglas cambiaron.</a:t>
            </a:r>
          </a:p>
          <a:p>
            <a:r>
              <a:rPr lang="es-MX" sz="2400" dirty="0"/>
              <a:t>Actualmente es mayor la responsabilidad de los adultos (padres abuelos y tutores de los niños(as), así como de los  adolescentes. </a:t>
            </a:r>
          </a:p>
          <a:p>
            <a:r>
              <a:rPr lang="es-MX" sz="2400" dirty="0"/>
              <a:t>Los maestros a distancia </a:t>
            </a:r>
            <a:r>
              <a:rPr lang="es-MX" sz="2400" b="1" dirty="0"/>
              <a:t>no</a:t>
            </a:r>
            <a:r>
              <a:rPr lang="es-MX" sz="2400" dirty="0"/>
              <a:t> podemos controlar su tiempo, ni la información que ven los niños</a:t>
            </a:r>
          </a:p>
          <a:p>
            <a:r>
              <a:rPr lang="es-MX" sz="2400" dirty="0"/>
              <a:t>Y esperamos que no olviden lo siguiente </a:t>
            </a:r>
          </a:p>
        </p:txBody>
      </p:sp>
    </p:spTree>
    <p:extLst>
      <p:ext uri="{BB962C8B-B14F-4D97-AF65-F5344CB8AC3E}">
        <p14:creationId xmlns:p14="http://schemas.microsoft.com/office/powerpoint/2010/main" val="1488525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8BBE23-623C-4DDB-B5E1-1431E1A8D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595" y="459852"/>
            <a:ext cx="9161417" cy="543968"/>
          </a:xfrm>
        </p:spPr>
        <p:txBody>
          <a:bodyPr/>
          <a:lstStyle/>
          <a:p>
            <a:r>
              <a:rPr lang="es-MX" b="1" dirty="0">
                <a:latin typeface="AR CENA" panose="02000000000000000000" pitchFamily="2" charset="0"/>
              </a:rPr>
              <a:t>Para no olvidar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B5D004-7F84-460D-B051-3CE423875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84664"/>
            <a:ext cx="4554583" cy="3901440"/>
          </a:xfrm>
        </p:spPr>
        <p:txBody>
          <a:bodyPr/>
          <a:lstStyle/>
          <a:p>
            <a:pPr marL="0" indent="0" algn="ctr">
              <a:buNone/>
            </a:pPr>
            <a:r>
              <a:rPr lang="es-MX" sz="2400" dirty="0"/>
              <a:t>Desarrollo cerebral de los niños (as)</a:t>
            </a:r>
          </a:p>
          <a:p>
            <a:pPr marL="0" indent="0" algn="ctr">
              <a:buNone/>
            </a:pPr>
            <a:r>
              <a:rPr lang="es-MX" sz="2000" dirty="0"/>
              <a:t>La exposición excesiva a las tecnologías, puede acelerar el crecimiento del cerebro de los bebés entre 0 y 2 años de edad, y asociarse con la función ejecutiva y déficit de atención, retrasos cognitivos, problemas de aprendizaje, aumento de la impulsividad y de la falta de autocontrol (rabietas). </a:t>
            </a:r>
          </a:p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182E0B5-11A9-4473-91A0-073997860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525" y="1384664"/>
            <a:ext cx="2654588" cy="353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4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D1DBBB-D7AA-4348-A372-0F8477EA0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es-MX" b="1" dirty="0">
                <a:latin typeface="AR CENA" panose="02000000000000000000" pitchFamily="2" charset="0"/>
              </a:rPr>
              <a:t>Para no olvidar </a:t>
            </a:r>
            <a:endParaRPr lang="es-MX" dirty="0">
              <a:latin typeface="AR CENA" panose="02000000000000000000" pitchFamily="2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E290EF-64DA-4779-97A3-00A8E7FD5B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 wrap="square" anchor="t">
            <a:normAutofit/>
          </a:bodyPr>
          <a:lstStyle/>
          <a:p>
            <a:pPr marL="0" indent="0" algn="ctr">
              <a:buNone/>
            </a:pPr>
            <a:r>
              <a:rPr lang="es-MX" b="1" dirty="0"/>
              <a:t>Retraso en el desarrollo del niño</a:t>
            </a:r>
          </a:p>
          <a:p>
            <a:pPr marL="0" indent="0" algn="ctr">
              <a:buNone/>
            </a:pPr>
            <a:r>
              <a:rPr lang="es-MX" dirty="0"/>
              <a:t>El excesivo uso de las tecnologías puede limitar el movimiento, y consecuentemente el rendimiento académico, la alfabetización, la atención y capacidades.</a:t>
            </a:r>
          </a:p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F1DCDE2-1599-4C6F-9281-85144B77A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00" y="2079467"/>
            <a:ext cx="5384800" cy="35674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3564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1532</Words>
  <Application>Microsoft Office PowerPoint</Application>
  <PresentationFormat>Panorámica</PresentationFormat>
  <Paragraphs>120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AR CENA</vt:lpstr>
      <vt:lpstr>AR CHRISTY</vt:lpstr>
      <vt:lpstr>Arial</vt:lpstr>
      <vt:lpstr>Calibri</vt:lpstr>
      <vt:lpstr>Merriweather</vt:lpstr>
      <vt:lpstr>Diseño predeterminado</vt:lpstr>
      <vt:lpstr>Presentación de PowerPoint</vt:lpstr>
      <vt:lpstr>La Regla 3, 6, 9, 12  consistía en: </vt:lpstr>
      <vt:lpstr>Presentación de PowerPoint</vt:lpstr>
      <vt:lpstr>Presentación de PowerPoint</vt:lpstr>
      <vt:lpstr>Presentación de PowerPoint</vt:lpstr>
      <vt:lpstr>Presentación de PowerPoint</vt:lpstr>
      <vt:lpstr>¿Cuándo cambiamos?</vt:lpstr>
      <vt:lpstr>Para no olvidar </vt:lpstr>
      <vt:lpstr>Para no olvidar </vt:lpstr>
      <vt:lpstr>Para no olvidar </vt:lpstr>
      <vt:lpstr>Para no olvidar </vt:lpstr>
      <vt:lpstr>Para no olvidar </vt:lpstr>
      <vt:lpstr>Para no olvidar </vt:lpstr>
      <vt:lpstr>Para no olvidar </vt:lpstr>
      <vt:lpstr>Para no olvidar </vt:lpstr>
      <vt:lpstr>Para no olvidar </vt:lpstr>
      <vt:lpstr>Presentación de PowerPoint</vt:lpstr>
      <vt:lpstr>Para no olvidar </vt:lpstr>
      <vt:lpstr>¿Qué debemos hacer?</vt:lpstr>
      <vt:lpstr>Instrumentos de apoyo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ADELINA</dc:creator>
  <cp:lastModifiedBy>jose manuel perez</cp:lastModifiedBy>
  <cp:revision>19</cp:revision>
  <dcterms:created xsi:type="dcterms:W3CDTF">2020-10-03T04:53:22Z</dcterms:created>
  <dcterms:modified xsi:type="dcterms:W3CDTF">2020-10-14T16:48:59Z</dcterms:modified>
</cp:coreProperties>
</file>